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3959225" cy="3060700"/>
  <p:notesSz cx="6858000" cy="9144000"/>
  <p:embeddedFontLst>
    <p:embeddedFont>
      <p:font typeface="Oswald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964">
          <p15:clr>
            <a:srgbClr val="A4A3A4"/>
          </p15:clr>
        </p15:guide>
        <p15:guide id="2" pos="1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12" d="100"/>
          <a:sy n="212" d="100"/>
        </p:scale>
        <p:origin x="-1626" y="222"/>
      </p:cViewPr>
      <p:guideLst>
        <p:guide orient="horz" pos="964"/>
        <p:guide pos="12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797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6072d53d7_5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6072d53d7_5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6072d53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6072d53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6072d53d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6072d53d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6072d53d7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6072d53d7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6072d53d7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6072d53d7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6072d53d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6072d53d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6072d53d7_4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6072d53d7_4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6072d53d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6072d53d7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6072d53d7_5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6072d53d7_5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4992" y="442967"/>
            <a:ext cx="3690000" cy="1221000"/>
          </a:xfrm>
          <a:prstGeom prst="rect">
            <a:avLst/>
          </a:prstGeom>
        </p:spPr>
        <p:txBody>
          <a:bodyPr spcFirstLastPara="1" wrap="square" lIns="44525" tIns="44525" rIns="44525" bIns="445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4988" y="1686094"/>
            <a:ext cx="3690000" cy="4716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669175" y="2774267"/>
            <a:ext cx="237600" cy="2343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34988" y="658062"/>
            <a:ext cx="3690000" cy="1168200"/>
          </a:xfrm>
          <a:prstGeom prst="rect">
            <a:avLst/>
          </a:prstGeom>
        </p:spPr>
        <p:txBody>
          <a:bodyPr spcFirstLastPara="1" wrap="square" lIns="44525" tIns="44525" rIns="44525" bIns="445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34988" y="1875339"/>
            <a:ext cx="3690000" cy="7740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>
            <a:lvl1pPr marL="457200" lvl="0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73050" algn="ctr">
              <a:spcBef>
                <a:spcPts val="800"/>
              </a:spcBef>
              <a:spcAft>
                <a:spcPts val="0"/>
              </a:spcAft>
              <a:buSzPts val="700"/>
              <a:buChar char="○"/>
              <a:defRPr/>
            </a:lvl2pPr>
            <a:lvl3pPr marL="1371600" lvl="2" indent="-273050" algn="ctr">
              <a:spcBef>
                <a:spcPts val="800"/>
              </a:spcBef>
              <a:spcAft>
                <a:spcPts val="0"/>
              </a:spcAft>
              <a:buSzPts val="700"/>
              <a:buChar char="■"/>
              <a:defRPr/>
            </a:lvl3pPr>
            <a:lvl4pPr marL="1828800" lvl="3" indent="-273050" algn="ctr">
              <a:spcBef>
                <a:spcPts val="800"/>
              </a:spcBef>
              <a:spcAft>
                <a:spcPts val="0"/>
              </a:spcAft>
              <a:buSzPts val="700"/>
              <a:buChar char="●"/>
              <a:defRPr/>
            </a:lvl4pPr>
            <a:lvl5pPr marL="2286000" lvl="4" indent="-273050" algn="ctr">
              <a:spcBef>
                <a:spcPts val="800"/>
              </a:spcBef>
              <a:spcAft>
                <a:spcPts val="0"/>
              </a:spcAft>
              <a:buSzPts val="700"/>
              <a:buChar char="○"/>
              <a:defRPr/>
            </a:lvl5pPr>
            <a:lvl6pPr marL="2743200" lvl="5" indent="-273050" algn="ctr">
              <a:spcBef>
                <a:spcPts val="800"/>
              </a:spcBef>
              <a:spcAft>
                <a:spcPts val="0"/>
              </a:spcAft>
              <a:buSzPts val="700"/>
              <a:buChar char="■"/>
              <a:defRPr/>
            </a:lvl6pPr>
            <a:lvl7pPr marL="3200400" lvl="6" indent="-273050" algn="ctr">
              <a:spcBef>
                <a:spcPts val="800"/>
              </a:spcBef>
              <a:spcAft>
                <a:spcPts val="0"/>
              </a:spcAft>
              <a:buSzPts val="700"/>
              <a:buChar char="●"/>
              <a:defRPr/>
            </a:lvl7pPr>
            <a:lvl8pPr marL="3657600" lvl="7" indent="-273050" algn="ctr">
              <a:spcBef>
                <a:spcPts val="800"/>
              </a:spcBef>
              <a:spcAft>
                <a:spcPts val="0"/>
              </a:spcAft>
              <a:buSzPts val="700"/>
              <a:buChar char="○"/>
              <a:defRPr/>
            </a:lvl8pPr>
            <a:lvl9pPr marL="4114800" lvl="8" indent="-273050" algn="ctr">
              <a:spcBef>
                <a:spcPts val="800"/>
              </a:spcBef>
              <a:spcAft>
                <a:spcPts val="80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669175" y="2774267"/>
            <a:ext cx="237600" cy="2343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669175" y="2774267"/>
            <a:ext cx="237600" cy="2343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34988" y="1279596"/>
            <a:ext cx="3690000" cy="5007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669175" y="2774267"/>
            <a:ext cx="237600" cy="2343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34988" y="264757"/>
            <a:ext cx="3690000" cy="3408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34988" y="685637"/>
            <a:ext cx="3690000" cy="2032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73050">
              <a:spcBef>
                <a:spcPts val="800"/>
              </a:spcBef>
              <a:spcAft>
                <a:spcPts val="0"/>
              </a:spcAft>
              <a:buSzPts val="700"/>
              <a:buChar char="○"/>
              <a:defRPr/>
            </a:lvl2pPr>
            <a:lvl3pPr marL="1371600" lvl="2" indent="-273050">
              <a:spcBef>
                <a:spcPts val="800"/>
              </a:spcBef>
              <a:spcAft>
                <a:spcPts val="0"/>
              </a:spcAft>
              <a:buSzPts val="700"/>
              <a:buChar char="■"/>
              <a:defRPr/>
            </a:lvl3pPr>
            <a:lvl4pPr marL="1828800" lvl="3" indent="-273050">
              <a:spcBef>
                <a:spcPts val="800"/>
              </a:spcBef>
              <a:spcAft>
                <a:spcPts val="0"/>
              </a:spcAft>
              <a:buSzPts val="700"/>
              <a:buChar char="●"/>
              <a:defRPr/>
            </a:lvl4pPr>
            <a:lvl5pPr marL="2286000" lvl="4" indent="-273050">
              <a:spcBef>
                <a:spcPts val="800"/>
              </a:spcBef>
              <a:spcAft>
                <a:spcPts val="0"/>
              </a:spcAft>
              <a:buSzPts val="700"/>
              <a:buChar char="○"/>
              <a:defRPr/>
            </a:lvl5pPr>
            <a:lvl6pPr marL="2743200" lvl="5" indent="-273050">
              <a:spcBef>
                <a:spcPts val="800"/>
              </a:spcBef>
              <a:spcAft>
                <a:spcPts val="0"/>
              </a:spcAft>
              <a:buSzPts val="700"/>
              <a:buChar char="■"/>
              <a:defRPr/>
            </a:lvl6pPr>
            <a:lvl7pPr marL="3200400" lvl="6" indent="-273050">
              <a:spcBef>
                <a:spcPts val="800"/>
              </a:spcBef>
              <a:spcAft>
                <a:spcPts val="0"/>
              </a:spcAft>
              <a:buSzPts val="700"/>
              <a:buChar char="●"/>
              <a:defRPr/>
            </a:lvl7pPr>
            <a:lvl8pPr marL="3657600" lvl="7" indent="-273050">
              <a:spcBef>
                <a:spcPts val="800"/>
              </a:spcBef>
              <a:spcAft>
                <a:spcPts val="0"/>
              </a:spcAft>
              <a:buSzPts val="700"/>
              <a:buChar char="○"/>
              <a:defRPr/>
            </a:lvl8pPr>
            <a:lvl9pPr marL="4114800" lvl="8" indent="-273050">
              <a:spcBef>
                <a:spcPts val="800"/>
              </a:spcBef>
              <a:spcAft>
                <a:spcPts val="80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669175" y="2774267"/>
            <a:ext cx="237600" cy="2343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34988" y="264757"/>
            <a:ext cx="3690000" cy="3408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34988" y="685637"/>
            <a:ext cx="1732200" cy="2032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6700">
              <a:spcBef>
                <a:spcPts val="800"/>
              </a:spcBef>
              <a:spcAft>
                <a:spcPts val="0"/>
              </a:spcAft>
              <a:buSzPts val="600"/>
              <a:buChar char="○"/>
              <a:defRPr sz="600"/>
            </a:lvl2pPr>
            <a:lvl3pPr marL="1371600" lvl="2" indent="-266700">
              <a:spcBef>
                <a:spcPts val="800"/>
              </a:spcBef>
              <a:spcAft>
                <a:spcPts val="0"/>
              </a:spcAft>
              <a:buSzPts val="600"/>
              <a:buChar char="■"/>
              <a:defRPr sz="600"/>
            </a:lvl3pPr>
            <a:lvl4pPr marL="1828800" lvl="3" indent="-266700">
              <a:spcBef>
                <a:spcPts val="800"/>
              </a:spcBef>
              <a:spcAft>
                <a:spcPts val="0"/>
              </a:spcAft>
              <a:buSzPts val="600"/>
              <a:buChar char="●"/>
              <a:defRPr sz="600"/>
            </a:lvl4pPr>
            <a:lvl5pPr marL="2286000" lvl="4" indent="-266700">
              <a:spcBef>
                <a:spcPts val="800"/>
              </a:spcBef>
              <a:spcAft>
                <a:spcPts val="0"/>
              </a:spcAft>
              <a:buSzPts val="600"/>
              <a:buChar char="○"/>
              <a:defRPr sz="600"/>
            </a:lvl5pPr>
            <a:lvl6pPr marL="2743200" lvl="5" indent="-266700">
              <a:spcBef>
                <a:spcPts val="800"/>
              </a:spcBef>
              <a:spcAft>
                <a:spcPts val="0"/>
              </a:spcAft>
              <a:buSzPts val="600"/>
              <a:buChar char="■"/>
              <a:defRPr sz="600"/>
            </a:lvl6pPr>
            <a:lvl7pPr marL="3200400" lvl="6" indent="-266700">
              <a:spcBef>
                <a:spcPts val="800"/>
              </a:spcBef>
              <a:spcAft>
                <a:spcPts val="0"/>
              </a:spcAft>
              <a:buSzPts val="600"/>
              <a:buChar char="●"/>
              <a:defRPr sz="600"/>
            </a:lvl7pPr>
            <a:lvl8pPr marL="3657600" lvl="7" indent="-266700">
              <a:spcBef>
                <a:spcPts val="800"/>
              </a:spcBef>
              <a:spcAft>
                <a:spcPts val="0"/>
              </a:spcAft>
              <a:buSzPts val="600"/>
              <a:buChar char="○"/>
              <a:defRPr sz="600"/>
            </a:lvl8pPr>
            <a:lvl9pPr marL="4114800" lvl="8" indent="-266700">
              <a:spcBef>
                <a:spcPts val="800"/>
              </a:spcBef>
              <a:spcAft>
                <a:spcPts val="800"/>
              </a:spcAft>
              <a:buSzPts val="600"/>
              <a:buChar char="■"/>
              <a:defRPr sz="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092772" y="685637"/>
            <a:ext cx="1732200" cy="2032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6700">
              <a:spcBef>
                <a:spcPts val="800"/>
              </a:spcBef>
              <a:spcAft>
                <a:spcPts val="0"/>
              </a:spcAft>
              <a:buSzPts val="600"/>
              <a:buChar char="○"/>
              <a:defRPr sz="600"/>
            </a:lvl2pPr>
            <a:lvl3pPr marL="1371600" lvl="2" indent="-266700">
              <a:spcBef>
                <a:spcPts val="800"/>
              </a:spcBef>
              <a:spcAft>
                <a:spcPts val="0"/>
              </a:spcAft>
              <a:buSzPts val="600"/>
              <a:buChar char="■"/>
              <a:defRPr sz="600"/>
            </a:lvl3pPr>
            <a:lvl4pPr marL="1828800" lvl="3" indent="-266700">
              <a:spcBef>
                <a:spcPts val="800"/>
              </a:spcBef>
              <a:spcAft>
                <a:spcPts val="0"/>
              </a:spcAft>
              <a:buSzPts val="600"/>
              <a:buChar char="●"/>
              <a:defRPr sz="600"/>
            </a:lvl4pPr>
            <a:lvl5pPr marL="2286000" lvl="4" indent="-266700">
              <a:spcBef>
                <a:spcPts val="800"/>
              </a:spcBef>
              <a:spcAft>
                <a:spcPts val="0"/>
              </a:spcAft>
              <a:buSzPts val="600"/>
              <a:buChar char="○"/>
              <a:defRPr sz="600"/>
            </a:lvl5pPr>
            <a:lvl6pPr marL="2743200" lvl="5" indent="-266700">
              <a:spcBef>
                <a:spcPts val="800"/>
              </a:spcBef>
              <a:spcAft>
                <a:spcPts val="0"/>
              </a:spcAft>
              <a:buSzPts val="600"/>
              <a:buChar char="■"/>
              <a:defRPr sz="600"/>
            </a:lvl6pPr>
            <a:lvl7pPr marL="3200400" lvl="6" indent="-266700">
              <a:spcBef>
                <a:spcPts val="800"/>
              </a:spcBef>
              <a:spcAft>
                <a:spcPts val="0"/>
              </a:spcAft>
              <a:buSzPts val="600"/>
              <a:buChar char="●"/>
              <a:defRPr sz="600"/>
            </a:lvl7pPr>
            <a:lvl8pPr marL="3657600" lvl="7" indent="-266700">
              <a:spcBef>
                <a:spcPts val="800"/>
              </a:spcBef>
              <a:spcAft>
                <a:spcPts val="0"/>
              </a:spcAft>
              <a:buSzPts val="600"/>
              <a:buChar char="○"/>
              <a:defRPr sz="600"/>
            </a:lvl8pPr>
            <a:lvl9pPr marL="4114800" lvl="8" indent="-266700">
              <a:spcBef>
                <a:spcPts val="800"/>
              </a:spcBef>
              <a:spcAft>
                <a:spcPts val="800"/>
              </a:spcAft>
              <a:buSzPts val="600"/>
              <a:buChar char="■"/>
              <a:defRPr sz="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669175" y="2774267"/>
            <a:ext cx="237600" cy="2343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34988" y="264757"/>
            <a:ext cx="3690000" cy="3408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669175" y="2774267"/>
            <a:ext cx="237600" cy="2343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4988" y="330541"/>
            <a:ext cx="1216200" cy="449700"/>
          </a:xfrm>
          <a:prstGeom prst="rect">
            <a:avLst/>
          </a:prstGeom>
        </p:spPr>
        <p:txBody>
          <a:bodyPr spcFirstLastPara="1" wrap="square" lIns="44525" tIns="44525" rIns="44525" bIns="445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4988" y="826709"/>
            <a:ext cx="1216200" cy="1891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marL="914400" lvl="1" indent="-266700">
              <a:spcBef>
                <a:spcPts val="800"/>
              </a:spcBef>
              <a:spcAft>
                <a:spcPts val="0"/>
              </a:spcAft>
              <a:buSzPts val="600"/>
              <a:buChar char="○"/>
              <a:defRPr sz="600"/>
            </a:lvl2pPr>
            <a:lvl3pPr marL="1371600" lvl="2" indent="-266700">
              <a:spcBef>
                <a:spcPts val="800"/>
              </a:spcBef>
              <a:spcAft>
                <a:spcPts val="0"/>
              </a:spcAft>
              <a:buSzPts val="600"/>
              <a:buChar char="■"/>
              <a:defRPr sz="600"/>
            </a:lvl3pPr>
            <a:lvl4pPr marL="1828800" lvl="3" indent="-266700">
              <a:spcBef>
                <a:spcPts val="800"/>
              </a:spcBef>
              <a:spcAft>
                <a:spcPts val="0"/>
              </a:spcAft>
              <a:buSzPts val="600"/>
              <a:buChar char="●"/>
              <a:defRPr sz="600"/>
            </a:lvl4pPr>
            <a:lvl5pPr marL="2286000" lvl="4" indent="-266700">
              <a:spcBef>
                <a:spcPts val="800"/>
              </a:spcBef>
              <a:spcAft>
                <a:spcPts val="0"/>
              </a:spcAft>
              <a:buSzPts val="600"/>
              <a:buChar char="○"/>
              <a:defRPr sz="600"/>
            </a:lvl5pPr>
            <a:lvl6pPr marL="2743200" lvl="5" indent="-266700">
              <a:spcBef>
                <a:spcPts val="800"/>
              </a:spcBef>
              <a:spcAft>
                <a:spcPts val="0"/>
              </a:spcAft>
              <a:buSzPts val="600"/>
              <a:buChar char="■"/>
              <a:defRPr sz="600"/>
            </a:lvl6pPr>
            <a:lvl7pPr marL="3200400" lvl="6" indent="-266700">
              <a:spcBef>
                <a:spcPts val="800"/>
              </a:spcBef>
              <a:spcAft>
                <a:spcPts val="0"/>
              </a:spcAft>
              <a:buSzPts val="600"/>
              <a:buChar char="●"/>
              <a:defRPr sz="600"/>
            </a:lvl7pPr>
            <a:lvl8pPr marL="3657600" lvl="7" indent="-266700">
              <a:spcBef>
                <a:spcPts val="800"/>
              </a:spcBef>
              <a:spcAft>
                <a:spcPts val="0"/>
              </a:spcAft>
              <a:buSzPts val="600"/>
              <a:buChar char="○"/>
              <a:defRPr sz="600"/>
            </a:lvl8pPr>
            <a:lvl9pPr marL="4114800" lvl="8" indent="-266700">
              <a:spcBef>
                <a:spcPts val="800"/>
              </a:spcBef>
              <a:spcAft>
                <a:spcPts val="800"/>
              </a:spcAft>
              <a:buSzPts val="600"/>
              <a:buChar char="■"/>
              <a:defRPr sz="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669175" y="2774267"/>
            <a:ext cx="237600" cy="2343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12313" y="267806"/>
            <a:ext cx="2757600" cy="24336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669175" y="2774267"/>
            <a:ext cx="237600" cy="2343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80000" y="-74"/>
            <a:ext cx="1980000" cy="30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4525" tIns="44525" rIns="44525" bIns="44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14980" y="733647"/>
            <a:ext cx="1752000" cy="882000"/>
          </a:xfrm>
          <a:prstGeom prst="rect">
            <a:avLst/>
          </a:prstGeom>
        </p:spPr>
        <p:txBody>
          <a:bodyPr spcFirstLastPara="1" wrap="square" lIns="44525" tIns="44525" rIns="44525" bIns="445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14980" y="1667621"/>
            <a:ext cx="1752000" cy="7347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139154" y="430771"/>
            <a:ext cx="1661700" cy="21984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73050">
              <a:spcBef>
                <a:spcPts val="800"/>
              </a:spcBef>
              <a:spcAft>
                <a:spcPts val="0"/>
              </a:spcAft>
              <a:buSzPts val="700"/>
              <a:buChar char="○"/>
              <a:defRPr/>
            </a:lvl2pPr>
            <a:lvl3pPr marL="1371600" lvl="2" indent="-273050">
              <a:spcBef>
                <a:spcPts val="800"/>
              </a:spcBef>
              <a:spcAft>
                <a:spcPts val="0"/>
              </a:spcAft>
              <a:buSzPts val="700"/>
              <a:buChar char="■"/>
              <a:defRPr/>
            </a:lvl3pPr>
            <a:lvl4pPr marL="1828800" lvl="3" indent="-273050">
              <a:spcBef>
                <a:spcPts val="800"/>
              </a:spcBef>
              <a:spcAft>
                <a:spcPts val="0"/>
              </a:spcAft>
              <a:buSzPts val="700"/>
              <a:buChar char="●"/>
              <a:defRPr/>
            </a:lvl4pPr>
            <a:lvl5pPr marL="2286000" lvl="4" indent="-273050">
              <a:spcBef>
                <a:spcPts val="800"/>
              </a:spcBef>
              <a:spcAft>
                <a:spcPts val="0"/>
              </a:spcAft>
              <a:buSzPts val="700"/>
              <a:buChar char="○"/>
              <a:defRPr/>
            </a:lvl5pPr>
            <a:lvl6pPr marL="2743200" lvl="5" indent="-273050">
              <a:spcBef>
                <a:spcPts val="800"/>
              </a:spcBef>
              <a:spcAft>
                <a:spcPts val="0"/>
              </a:spcAft>
              <a:buSzPts val="700"/>
              <a:buChar char="■"/>
              <a:defRPr/>
            </a:lvl6pPr>
            <a:lvl7pPr marL="3200400" lvl="6" indent="-273050">
              <a:spcBef>
                <a:spcPts val="800"/>
              </a:spcBef>
              <a:spcAft>
                <a:spcPts val="0"/>
              </a:spcAft>
              <a:buSzPts val="700"/>
              <a:buChar char="●"/>
              <a:defRPr/>
            </a:lvl7pPr>
            <a:lvl8pPr marL="3657600" lvl="7" indent="-273050">
              <a:spcBef>
                <a:spcPts val="800"/>
              </a:spcBef>
              <a:spcAft>
                <a:spcPts val="0"/>
              </a:spcAft>
              <a:buSzPts val="700"/>
              <a:buChar char="○"/>
              <a:defRPr/>
            </a:lvl8pPr>
            <a:lvl9pPr marL="4114800" lvl="8" indent="-273050">
              <a:spcBef>
                <a:spcPts val="800"/>
              </a:spcBef>
              <a:spcAft>
                <a:spcPts val="80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669175" y="2774267"/>
            <a:ext cx="237600" cy="2343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34988" y="2516878"/>
            <a:ext cx="2598000" cy="3600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669175" y="2774267"/>
            <a:ext cx="237600" cy="234300"/>
          </a:xfrm>
          <a:prstGeom prst="rect">
            <a:avLst/>
          </a:prstGeom>
        </p:spPr>
        <p:txBody>
          <a:bodyPr spcFirstLastPara="1" wrap="square" lIns="44525" tIns="44525" rIns="44525" bIns="445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4988" y="264757"/>
            <a:ext cx="3690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25" tIns="44525" rIns="44525" bIns="445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4988" y="685637"/>
            <a:ext cx="3690000" cy="2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25" tIns="44525" rIns="44525" bIns="44525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1pPr>
            <a:lvl2pPr marL="914400" lvl="1" indent="-2730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2pPr>
            <a:lvl3pPr marL="1371600" lvl="2" indent="-2730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3pPr>
            <a:lvl4pPr marL="1828800" lvl="3" indent="-2730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4pPr>
            <a:lvl5pPr marL="2286000" lvl="4" indent="-2730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5pPr>
            <a:lvl6pPr marL="2743200" lvl="5" indent="-2730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6pPr>
            <a:lvl7pPr marL="3200400" lvl="6" indent="-2730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7pPr>
            <a:lvl8pPr marL="3657600" lvl="7" indent="-2730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8pPr>
            <a:lvl9pPr marL="4114800" lvl="8" indent="-27305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669175" y="2774267"/>
            <a:ext cx="2376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25" tIns="44525" rIns="44525" bIns="44525" anchor="ctr" anchorCtr="0">
            <a:no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uo3bFr8QJxRaqpCxr1dgAy6wXBVRiLN1n9EhOnrLhRU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aRg1Xyc81Mn4QbPqprLGNnhde0V1vsWCKeKdv9XhyMA/edit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 rot="10800000" flipH="1">
            <a:off x="887050" y="2547925"/>
            <a:ext cx="41700" cy="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338750" y="2440875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latin typeface="Oswald"/>
                <a:ea typeface="Oswald"/>
                <a:cs typeface="Oswald"/>
                <a:sym typeface="Oswald"/>
              </a:rPr>
              <a:t>Наставник енглеског језика: Нина Фанка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latin typeface="Oswald"/>
                <a:ea typeface="Oswald"/>
                <a:cs typeface="Oswald"/>
                <a:sym typeface="Oswald"/>
              </a:rPr>
              <a:t>Школа: Прва београдска гиманзија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134988" y="257607"/>
            <a:ext cx="3690000" cy="3408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134988" y="678487"/>
            <a:ext cx="3690000" cy="2032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71" name="Google Shape;171;p22"/>
          <p:cNvSpPr/>
          <p:nvPr/>
        </p:nvSpPr>
        <p:spPr>
          <a:xfrm rot="10800000">
            <a:off x="96450" y="120050"/>
            <a:ext cx="3767100" cy="2805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2"/>
          <p:cNvSpPr txBox="1"/>
          <p:nvPr/>
        </p:nvSpPr>
        <p:spPr>
          <a:xfrm>
            <a:off x="904900" y="6055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1714500" y="-7150"/>
            <a:ext cx="17145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577325" y="4524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434600" y="457200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 txBox="1"/>
          <p:nvPr/>
        </p:nvSpPr>
        <p:spPr>
          <a:xfrm>
            <a:off x="56650" y="685625"/>
            <a:ext cx="17145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250050" y="221900"/>
            <a:ext cx="15537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783300" y="1274000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2"/>
          <p:cNvSpPr txBox="1"/>
          <p:nvPr/>
        </p:nvSpPr>
        <p:spPr>
          <a:xfrm>
            <a:off x="250050" y="257600"/>
            <a:ext cx="32349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>
                <a:latin typeface="Oswald"/>
                <a:ea typeface="Oswald"/>
                <a:cs typeface="Oswald"/>
                <a:sym typeface="Oswald"/>
              </a:rPr>
              <a:t>Презентације и утисци ученика: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13" y="641163"/>
            <a:ext cx="1760975" cy="6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0275" y="221900"/>
            <a:ext cx="1553699" cy="22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3550" y="977750"/>
            <a:ext cx="967926" cy="158770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3" name="Google Shape;18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84524" y="1644500"/>
            <a:ext cx="943126" cy="113317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34988" y="264757"/>
            <a:ext cx="3690000" cy="3408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34988" y="685637"/>
            <a:ext cx="3690000" cy="2032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 rot="10800000">
            <a:off x="101325" y="113100"/>
            <a:ext cx="3767100" cy="2805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904900" y="6055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42800" y="285500"/>
            <a:ext cx="31863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 dirty="0">
                <a:latin typeface="Oswald"/>
                <a:ea typeface="Oswald"/>
                <a:cs typeface="Oswald"/>
                <a:sym typeface="Oswald"/>
              </a:rPr>
              <a:t>Доба короне и изолације вратило нас је књизи, поезији и романимa...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 dirty="0">
                <a:latin typeface="Oswald"/>
                <a:ea typeface="Oswald"/>
                <a:cs typeface="Oswald"/>
                <a:sym typeface="Oswald"/>
              </a:rPr>
              <a:t>Наставна тема: </a:t>
            </a:r>
            <a:r>
              <a:rPr lang="en-US" sz="1200" dirty="0" smtClean="0">
                <a:latin typeface="Oswald"/>
                <a:ea typeface="Oswald"/>
                <a:cs typeface="Oswald"/>
                <a:sym typeface="Oswald"/>
              </a:rPr>
              <a:t>e</a:t>
            </a:r>
            <a:r>
              <a:rPr lang="sr" sz="1200" dirty="0" smtClean="0">
                <a:latin typeface="Oswald"/>
                <a:ea typeface="Oswald"/>
                <a:cs typeface="Oswald"/>
                <a:sym typeface="Oswald"/>
              </a:rPr>
              <a:t>нглеска </a:t>
            </a:r>
            <a:r>
              <a:rPr lang="sr" sz="1200" dirty="0">
                <a:latin typeface="Oswald"/>
                <a:ea typeface="Oswald"/>
                <a:cs typeface="Oswald"/>
                <a:sym typeface="Oswald"/>
              </a:rPr>
              <a:t>књижевност у служби наставе енглеског језика.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 dirty="0">
                <a:latin typeface="Oswald"/>
                <a:ea typeface="Oswald"/>
                <a:cs typeface="Oswald"/>
                <a:sym typeface="Oswald"/>
              </a:rPr>
              <a:t>Тип часа: обрада/утврђивање/ мини пројекат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150" y="845450"/>
            <a:ext cx="1012050" cy="10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34988" y="264757"/>
            <a:ext cx="3690000" cy="3408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34988" y="685637"/>
            <a:ext cx="3690000" cy="2032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 rot="10800000">
            <a:off x="96450" y="127200"/>
            <a:ext cx="3767100" cy="2805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904900" y="6055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196475" y="249900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 dirty="0">
                <a:latin typeface="Oswald"/>
                <a:ea typeface="Oswald"/>
                <a:cs typeface="Oswald"/>
                <a:sym typeface="Oswald"/>
              </a:rPr>
              <a:t>Наставне јединице (трећи и четврти </a:t>
            </a:r>
            <a:r>
              <a:rPr lang="sr" sz="1200" dirty="0" smtClean="0">
                <a:latin typeface="Oswald"/>
                <a:ea typeface="Oswald"/>
                <a:cs typeface="Oswald"/>
                <a:sym typeface="Oswald"/>
              </a:rPr>
              <a:t>разред</a:t>
            </a:r>
            <a:r>
              <a:rPr lang="sr-Cyrl-RS" sz="1200" dirty="0" smtClean="0">
                <a:latin typeface="Oswald"/>
                <a:ea typeface="Oswald"/>
                <a:cs typeface="Oswald"/>
                <a:sym typeface="Oswald"/>
              </a:rPr>
              <a:t>,</a:t>
            </a:r>
            <a:r>
              <a:rPr lang="en-US" sz="1200" dirty="0" smtClean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sr-Cyrl-RS" sz="1200" dirty="0" smtClean="0">
                <a:latin typeface="Oswald"/>
                <a:ea typeface="Oswald"/>
                <a:cs typeface="Oswald"/>
                <a:sym typeface="Oswald"/>
              </a:rPr>
              <a:t>природно- математички смер</a:t>
            </a:r>
            <a:r>
              <a:rPr lang="sr" sz="1200" dirty="0" smtClean="0">
                <a:latin typeface="Oswald"/>
                <a:ea typeface="Oswald"/>
                <a:cs typeface="Oswald"/>
                <a:sym typeface="Oswald"/>
              </a:rPr>
              <a:t>):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 dirty="0">
                <a:latin typeface="Oswald"/>
                <a:ea typeface="Oswald"/>
                <a:cs typeface="Oswald"/>
                <a:sym typeface="Oswald"/>
              </a:rPr>
              <a:t> 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 dirty="0">
                <a:latin typeface="Oswald"/>
                <a:ea typeface="Oswald"/>
                <a:cs typeface="Oswald"/>
                <a:sym typeface="Oswald"/>
              </a:rPr>
              <a:t>Hemingway Cat in the Rain- Reading/Analysis/ Finish the Story.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 dirty="0">
                <a:latin typeface="Oswald"/>
                <a:ea typeface="Oswald"/>
                <a:cs typeface="Oswald"/>
                <a:sym typeface="Oswald"/>
              </a:rPr>
              <a:t>Robert Frost- The Road Not Taken, Reading/Analysis/Discussion Questions.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 dirty="0">
                <a:latin typeface="Oswald"/>
                <a:ea typeface="Oswald"/>
                <a:cs typeface="Oswald"/>
                <a:sym typeface="Oswald"/>
              </a:rPr>
              <a:t>Carl Sandburg- Happiness, Reading/ Poem </a:t>
            </a:r>
            <a:r>
              <a:rPr lang="sr-Cyrl-RS" sz="1200" dirty="0">
                <a:latin typeface="Oswald"/>
                <a:ea typeface="Oswald"/>
                <a:cs typeface="Oswald"/>
                <a:sym typeface="Oswald"/>
              </a:rPr>
              <a:t>а</a:t>
            </a:r>
            <a:r>
              <a:rPr lang="sr" sz="1200" dirty="0" smtClean="0">
                <a:latin typeface="Oswald"/>
                <a:ea typeface="Oswald"/>
                <a:cs typeface="Oswald"/>
                <a:sym typeface="Oswald"/>
              </a:rPr>
              <a:t>nalysis</a:t>
            </a:r>
            <a:r>
              <a:rPr lang="sr" sz="1200" dirty="0">
                <a:latin typeface="Oswald"/>
                <a:ea typeface="Oswald"/>
                <a:cs typeface="Oswald"/>
                <a:sym typeface="Oswald"/>
              </a:rPr>
              <a:t>, Discussion Questions.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 dirty="0">
                <a:latin typeface="Oswald"/>
                <a:ea typeface="Oswald"/>
                <a:cs typeface="Oswald"/>
                <a:sym typeface="Oswald"/>
              </a:rPr>
              <a:t>World Book Day- Mini Project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 dirty="0"/>
              <a:t> </a:t>
            </a:r>
            <a:endParaRPr sz="1200" dirty="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025" y="1071575"/>
            <a:ext cx="1102175" cy="6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34988" y="264757"/>
            <a:ext cx="3690000" cy="3408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34988" y="685637"/>
            <a:ext cx="3690000" cy="2032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 rot="10800000">
            <a:off x="96450" y="91500"/>
            <a:ext cx="3767100" cy="2805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904900" y="6055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1774075" y="162775"/>
            <a:ext cx="17145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77325" y="4524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357200" y="256000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latin typeface="Oswald"/>
                <a:ea typeface="Oswald"/>
                <a:cs typeface="Oswald"/>
                <a:sym typeface="Oswald"/>
              </a:rPr>
              <a:t>Ученици 4. разреда читају причу </a:t>
            </a:r>
            <a:r>
              <a:rPr lang="sr" sz="1100" i="1" dirty="0">
                <a:solidFill>
                  <a:srgbClr val="76A5AF"/>
                </a:solidFill>
                <a:latin typeface="Oswald"/>
                <a:ea typeface="Oswald"/>
                <a:cs typeface="Oswald"/>
                <a:sym typeface="Oswald"/>
              </a:rPr>
              <a:t>Cat in the Rain</a:t>
            </a:r>
            <a:r>
              <a:rPr lang="sr" sz="1100" dirty="0">
                <a:solidFill>
                  <a:srgbClr val="76A5A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sr" sz="1100" i="1" dirty="0">
                <a:solidFill>
                  <a:srgbClr val="76A5AF"/>
                </a:solidFill>
                <a:latin typeface="Oswald"/>
                <a:ea typeface="Oswald"/>
                <a:cs typeface="Oswald"/>
                <a:sym typeface="Oswald"/>
              </a:rPr>
              <a:t>by Ernest Hemingway</a:t>
            </a:r>
            <a:r>
              <a:rPr lang="sr" sz="1100" dirty="0">
                <a:solidFill>
                  <a:srgbClr val="76A5A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sr" sz="1100" dirty="0">
                <a:latin typeface="Oswald"/>
                <a:ea typeface="Oswald"/>
                <a:cs typeface="Oswald"/>
                <a:sym typeface="Oswald"/>
              </a:rPr>
              <a:t>на линку који им је дат, бележе непознате речи и пишу наставак приче на свој </a:t>
            </a:r>
            <a:r>
              <a:rPr lang="sr" sz="1100" dirty="0" smtClean="0">
                <a:latin typeface="Oswald"/>
                <a:ea typeface="Oswald"/>
                <a:cs typeface="Oswald"/>
                <a:sym typeface="Oswald"/>
              </a:rPr>
              <a:t>начин</a:t>
            </a:r>
            <a:r>
              <a:rPr lang="sr-Cyrl-RS" sz="1100" dirty="0" smtClean="0">
                <a:latin typeface="Oswald"/>
                <a:ea typeface="Oswald"/>
                <a:cs typeface="Oswald"/>
                <a:sym typeface="Oswald"/>
              </a:rPr>
              <a:t>.</a:t>
            </a:r>
            <a:r>
              <a:rPr lang="sr" sz="1100" dirty="0" smtClean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sr" sz="1100" dirty="0">
                <a:latin typeface="Oswald"/>
                <a:ea typeface="Oswald"/>
                <a:cs typeface="Oswald"/>
                <a:sym typeface="Oswald"/>
              </a:rPr>
              <a:t>Раде и превод приче</a:t>
            </a:r>
            <a:r>
              <a:rPr lang="sr" sz="1100" dirty="0" smtClean="0">
                <a:latin typeface="Oswald"/>
                <a:ea typeface="Oswald"/>
                <a:cs typeface="Oswald"/>
                <a:sym typeface="Oswald"/>
              </a:rPr>
              <a:t>.</a:t>
            </a:r>
            <a:r>
              <a:rPr lang="sr-Cyrl-RS" sz="1100" dirty="0" smtClean="0">
                <a:latin typeface="Oswald"/>
                <a:ea typeface="Oswald"/>
                <a:cs typeface="Oswald"/>
                <a:sym typeface="Oswald"/>
              </a:rPr>
              <a:t> Наставник помаже ученицима путем Вотсап групе.</a:t>
            </a: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latin typeface="Oswald"/>
                <a:ea typeface="Oswald"/>
                <a:cs typeface="Oswald"/>
                <a:sym typeface="Oswald"/>
              </a:rPr>
              <a:t>Примери најбољих прича ученика: </a:t>
            </a: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n-US" sz="1100" dirty="0">
                <a:latin typeface="Oswald"/>
                <a:ea typeface="Oswald"/>
                <a:cs typeface="Oswald"/>
                <a:sym typeface="Oswald"/>
                <a:hlinkClick r:id="rId3"/>
              </a:rPr>
              <a:t>https://</a:t>
            </a:r>
            <a:r>
              <a:rPr lang="en-US" sz="1100" dirty="0" smtClean="0">
                <a:latin typeface="Oswald"/>
                <a:ea typeface="Oswald"/>
                <a:cs typeface="Oswald"/>
                <a:sym typeface="Oswald"/>
                <a:hlinkClick r:id="rId3"/>
              </a:rPr>
              <a:t>docs.google.com/document/d/1uo3bFr8QJxRaqpCxr1dgAy6wXBVRiLN1n9EhOnrLhRU/edit?usp=sharing</a:t>
            </a:r>
            <a:endParaRPr lang="en-US" sz="1100" dirty="0" smtClean="0">
              <a:latin typeface="Oswald"/>
              <a:ea typeface="Oswald"/>
              <a:cs typeface="Oswald"/>
              <a:sym typeface="Oswald"/>
            </a:endParaRPr>
          </a:p>
          <a:p>
            <a:pPr lvl="0"/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n-US" sz="1100" dirty="0">
                <a:latin typeface="Oswald"/>
                <a:ea typeface="Oswald"/>
                <a:cs typeface="Oswald"/>
                <a:sym typeface="Oswald"/>
                <a:hlinkClick r:id="rId4"/>
              </a:rPr>
              <a:t>https://</a:t>
            </a:r>
            <a:r>
              <a:rPr lang="en-US" sz="1100" dirty="0" smtClean="0">
                <a:latin typeface="Oswald"/>
                <a:ea typeface="Oswald"/>
                <a:cs typeface="Oswald"/>
                <a:sym typeface="Oswald"/>
                <a:hlinkClick r:id="rId4"/>
              </a:rPr>
              <a:t>docs.google.com/document/d/1aRg1Xyc81Mn4QbPqprLGNnhde0V1vsWCKeKdv9XhyMA/edit?usp=sharing</a:t>
            </a:r>
            <a:endParaRPr lang="en-US" sz="1100" dirty="0" smtClean="0">
              <a:latin typeface="Oswald"/>
              <a:ea typeface="Oswald"/>
              <a:cs typeface="Oswald"/>
              <a:sym typeface="Oswald"/>
            </a:endParaRPr>
          </a:p>
          <a:p>
            <a:pPr lvl="0"/>
            <a:endParaRPr lang="en-US" sz="1100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endParaRPr lang="en-US" sz="1100" dirty="0" smtClean="0">
              <a:latin typeface="Oswald"/>
              <a:ea typeface="Oswald"/>
              <a:cs typeface="Oswald"/>
              <a:sym typeface="Oswald"/>
            </a:endParaRPr>
          </a:p>
          <a:p>
            <a:pPr lvl="0"/>
            <a:endParaRPr lang="en-US" sz="1100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latin typeface="Oswald"/>
                <a:ea typeface="Oswald"/>
                <a:cs typeface="Oswald"/>
                <a:sym typeface="Oswald"/>
              </a:rPr>
              <a:t> </a:t>
            </a:r>
            <a:endParaRPr sz="1100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34988" y="264757"/>
            <a:ext cx="3690000" cy="3408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34988" y="685637"/>
            <a:ext cx="3690000" cy="2032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93" name="Google Shape;93;p17"/>
          <p:cNvSpPr/>
          <p:nvPr/>
        </p:nvSpPr>
        <p:spPr>
          <a:xfrm rot="10800000">
            <a:off x="96450" y="91500"/>
            <a:ext cx="3767100" cy="2805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904900" y="6055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1774075" y="162775"/>
            <a:ext cx="17145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577325" y="4524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357200" y="256000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latin typeface="Oswald"/>
                <a:ea typeface="Oswald"/>
                <a:cs typeface="Oswald"/>
                <a:sym typeface="Oswald"/>
              </a:rPr>
              <a:t>Poetry: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latin typeface="Oswald"/>
                <a:ea typeface="Oswald"/>
                <a:cs typeface="Oswald"/>
                <a:sym typeface="Oswald"/>
              </a:rPr>
              <a:t> 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25" y="685625"/>
            <a:ext cx="1840400" cy="17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9400" y="351250"/>
            <a:ext cx="1470150" cy="2418176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134988" y="264757"/>
            <a:ext cx="3690000" cy="3408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134988" y="685637"/>
            <a:ext cx="3690000" cy="2032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06" name="Google Shape;106;p18"/>
          <p:cNvSpPr/>
          <p:nvPr/>
        </p:nvSpPr>
        <p:spPr>
          <a:xfrm rot="10800000">
            <a:off x="96450" y="127200"/>
            <a:ext cx="3767100" cy="2805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904900" y="6055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1774075" y="162775"/>
            <a:ext cx="17145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77325" y="4524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434600" y="464350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408950" y="315125"/>
            <a:ext cx="3270000" cy="22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000" dirty="0">
                <a:latin typeface="Oswald"/>
                <a:ea typeface="Oswald"/>
                <a:cs typeface="Oswald"/>
                <a:sym typeface="Oswald"/>
              </a:rPr>
              <a:t>Ученици 4. разреда читају о чувеном америчком песнику </a:t>
            </a:r>
            <a:r>
              <a:rPr lang="sr" sz="1000" i="1" dirty="0">
                <a:latin typeface="Oswald"/>
                <a:ea typeface="Oswald"/>
                <a:cs typeface="Oswald"/>
                <a:sym typeface="Oswald"/>
              </a:rPr>
              <a:t>Роберту Фросту, </a:t>
            </a:r>
            <a:r>
              <a:rPr lang="sr" sz="1000" dirty="0">
                <a:latin typeface="Oswald"/>
                <a:ea typeface="Oswald"/>
                <a:cs typeface="Oswald"/>
                <a:sym typeface="Oswald"/>
              </a:rPr>
              <a:t>материјал послат у формулару на сајт школе, одговарају након прочитане </a:t>
            </a:r>
            <a:r>
              <a:rPr lang="sr" sz="1000" dirty="0" smtClean="0">
                <a:latin typeface="Oswald"/>
                <a:ea typeface="Oswald"/>
                <a:cs typeface="Oswald"/>
                <a:sym typeface="Oswald"/>
              </a:rPr>
              <a:t>пем</a:t>
            </a:r>
            <a:r>
              <a:rPr lang="en-US" sz="1000" dirty="0" smtClean="0">
                <a:latin typeface="Oswald"/>
                <a:ea typeface="Oswald"/>
                <a:cs typeface="Oswald"/>
                <a:sym typeface="Oswald"/>
              </a:rPr>
              <a:t>e </a:t>
            </a:r>
            <a:r>
              <a:rPr lang="sr" sz="1000" i="1" dirty="0" smtClean="0"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sr" sz="1000" i="1" dirty="0">
                <a:latin typeface="Oswald"/>
                <a:ea typeface="Oswald"/>
                <a:cs typeface="Oswald"/>
                <a:sym typeface="Oswald"/>
              </a:rPr>
              <a:t>Road Not Taken </a:t>
            </a:r>
            <a:r>
              <a:rPr lang="sr" sz="1000" dirty="0">
                <a:latin typeface="Oswald"/>
                <a:ea typeface="Oswald"/>
                <a:cs typeface="Oswald"/>
                <a:sym typeface="Oswald"/>
              </a:rPr>
              <a:t>на следећа питања:</a:t>
            </a:r>
            <a:endParaRPr sz="10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800" i="1" dirty="0">
                <a:solidFill>
                  <a:srgbClr val="4A86E8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r>
              <a:rPr lang="sr" sz="900" i="1" dirty="0">
                <a:solidFill>
                  <a:srgbClr val="4A86E8"/>
                </a:solidFill>
                <a:latin typeface="Oswald"/>
                <a:ea typeface="Oswald"/>
                <a:cs typeface="Oswald"/>
                <a:sym typeface="Oswald"/>
              </a:rPr>
              <a:t>.What kind of choices do you have to make? What are some of the most important life decisions a person has to make?Make a list.</a:t>
            </a:r>
            <a:endParaRPr sz="900" i="1" dirty="0">
              <a:solidFill>
                <a:srgbClr val="4A86E8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900" i="1" dirty="0">
                <a:solidFill>
                  <a:srgbClr val="4A86E8"/>
                </a:solidFill>
                <a:latin typeface="Oswald"/>
                <a:ea typeface="Oswald"/>
                <a:cs typeface="Oswald"/>
                <a:sym typeface="Oswald"/>
              </a:rPr>
              <a:t>2. Explain why this poem is considered an extended metaphor.</a:t>
            </a:r>
            <a:endParaRPr sz="900" i="1" dirty="0">
              <a:solidFill>
                <a:srgbClr val="4A86E8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900" i="1" dirty="0">
                <a:solidFill>
                  <a:srgbClr val="4A86E8"/>
                </a:solidFill>
                <a:latin typeface="Oswald"/>
                <a:ea typeface="Oswald"/>
                <a:cs typeface="Oswald"/>
                <a:sym typeface="Oswald"/>
              </a:rPr>
              <a:t>3. Analyse the last line of the poem. What do you think the speaker means by the lastline?</a:t>
            </a:r>
            <a:endParaRPr sz="900" i="1" dirty="0">
              <a:solidFill>
                <a:srgbClr val="4A86E8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900" i="1" dirty="0">
                <a:solidFill>
                  <a:srgbClr val="4A86E8"/>
                </a:solidFill>
                <a:latin typeface="Oswald"/>
                <a:ea typeface="Oswald"/>
                <a:cs typeface="Oswald"/>
                <a:sym typeface="Oswald"/>
              </a:rPr>
              <a:t>4. What is the emotional state of the traveller?</a:t>
            </a:r>
            <a:endParaRPr sz="900" i="1" dirty="0">
              <a:solidFill>
                <a:srgbClr val="4A86E8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900" i="1" dirty="0">
                <a:solidFill>
                  <a:srgbClr val="4A86E8"/>
                </a:solidFill>
                <a:latin typeface="Oswald"/>
                <a:ea typeface="Oswald"/>
                <a:cs typeface="Oswald"/>
                <a:sym typeface="Oswald"/>
              </a:rPr>
              <a:t>5. What is the speaker in the poem doing? Describe the conflict the speaker feels.</a:t>
            </a:r>
            <a:endParaRPr sz="900" i="1" dirty="0">
              <a:solidFill>
                <a:srgbClr val="4A86E8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rgbClr val="4A86E8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latin typeface="Oswald"/>
                <a:ea typeface="Oswald"/>
                <a:cs typeface="Oswald"/>
                <a:sym typeface="Oswald"/>
              </a:rPr>
              <a:t>Слушају рецитовање самог песника на линку </a:t>
            </a: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 dirty="0">
                <a:latin typeface="Oswald"/>
                <a:ea typeface="Oswald"/>
                <a:cs typeface="Oswald"/>
                <a:sym typeface="Oswald"/>
              </a:rPr>
              <a:t>https://www.youtube.com/watch?v=ie2Mspukx14</a:t>
            </a: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134988" y="264757"/>
            <a:ext cx="3690000" cy="3408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134988" y="685637"/>
            <a:ext cx="3690000" cy="2032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18" name="Google Shape;118;p19"/>
          <p:cNvSpPr/>
          <p:nvPr/>
        </p:nvSpPr>
        <p:spPr>
          <a:xfrm rot="10800000">
            <a:off x="96450" y="127200"/>
            <a:ext cx="3767100" cy="2805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904900" y="6055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1774075" y="162775"/>
            <a:ext cx="17145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577325" y="4524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434600" y="464350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56650" y="775625"/>
            <a:ext cx="17145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297675" y="264750"/>
            <a:ext cx="15537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latin typeface="Oswald"/>
                <a:ea typeface="Oswald"/>
                <a:cs typeface="Oswald"/>
                <a:sym typeface="Oswald"/>
              </a:rPr>
              <a:t>Сумирани одговори  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latin typeface="Oswald"/>
                <a:ea typeface="Oswald"/>
                <a:cs typeface="Oswald"/>
                <a:sym typeface="Oswald"/>
              </a:rPr>
              <a:t>Утисци матураната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775" y="170700"/>
            <a:ext cx="1834151" cy="27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511325" y="1313700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275" y="775625"/>
            <a:ext cx="1714500" cy="9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050" y="1613350"/>
            <a:ext cx="1553699" cy="89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1484750" y="378050"/>
            <a:ext cx="397500" cy="15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921150" y="733650"/>
            <a:ext cx="211500" cy="24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134988" y="264757"/>
            <a:ext cx="3690000" cy="3408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134988" y="685637"/>
            <a:ext cx="3690000" cy="2032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 rot="10800000">
            <a:off x="96450" y="127200"/>
            <a:ext cx="3767100" cy="2805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904900" y="6055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1774075" y="162775"/>
            <a:ext cx="17145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577325" y="4524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434600" y="464350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0" y="787550"/>
            <a:ext cx="17145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250050" y="221900"/>
            <a:ext cx="15537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783300" y="1274000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250050" y="177900"/>
            <a:ext cx="3234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>
                <a:latin typeface="Oswald"/>
                <a:ea typeface="Oswald"/>
                <a:cs typeface="Oswald"/>
                <a:sym typeface="Oswald"/>
              </a:rPr>
              <a:t>Додатни задатак- поводом Светског дан књиге ученици раде мини пројекат, презентацију о изабраном роману енглеског писца : 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25" y="883708"/>
            <a:ext cx="2113399" cy="1877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875" y="810625"/>
            <a:ext cx="1373801" cy="195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134988" y="264757"/>
            <a:ext cx="3690000" cy="3408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134988" y="685637"/>
            <a:ext cx="3690000" cy="2032500"/>
          </a:xfrm>
          <a:prstGeom prst="rect">
            <a:avLst/>
          </a:prstGeom>
        </p:spPr>
        <p:txBody>
          <a:bodyPr spcFirstLastPara="1" wrap="square" lIns="44525" tIns="44525" rIns="44525" bIns="44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54" name="Google Shape;154;p21"/>
          <p:cNvSpPr/>
          <p:nvPr/>
        </p:nvSpPr>
        <p:spPr>
          <a:xfrm rot="10800000">
            <a:off x="96450" y="127200"/>
            <a:ext cx="3767100" cy="2805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904900" y="6055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1714500" y="0"/>
            <a:ext cx="17145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577325" y="452450"/>
            <a:ext cx="180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434600" y="464350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56650" y="685625"/>
            <a:ext cx="17145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250050" y="221900"/>
            <a:ext cx="15537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783300" y="1274000"/>
            <a:ext cx="3176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250050" y="177900"/>
            <a:ext cx="32349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200">
                <a:latin typeface="Oswald"/>
                <a:ea typeface="Oswald"/>
                <a:cs typeface="Oswald"/>
                <a:sym typeface="Oswald"/>
              </a:rPr>
              <a:t>Презентације ученика: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50" y="834850"/>
            <a:ext cx="1312200" cy="182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4275" y="264750"/>
            <a:ext cx="1417025" cy="256927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315</Words>
  <Application>Microsoft Office PowerPoint</Application>
  <PresentationFormat>Custom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Oswald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modified xsi:type="dcterms:W3CDTF">2020-05-30T07:14:08Z</dcterms:modified>
</cp:coreProperties>
</file>